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33"/>
    <p:restoredTop sz="93525"/>
  </p:normalViewPr>
  <p:slideViewPr>
    <p:cSldViewPr snapToGrid="0" snapToObjects="1">
      <p:cViewPr varScale="1">
        <p:scale>
          <a:sx n="104" d="100"/>
          <a:sy n="104" d="100"/>
        </p:scale>
        <p:origin x="112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9041-43D9-5849-9046-BD95683F4258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AC9D-856E-004D-BA65-72B172C5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6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9041-43D9-5849-9046-BD95683F4258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AC9D-856E-004D-BA65-72B172C5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75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9041-43D9-5849-9046-BD95683F4258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AC9D-856E-004D-BA65-72B172C5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0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9041-43D9-5849-9046-BD95683F4258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AC9D-856E-004D-BA65-72B172C5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9041-43D9-5849-9046-BD95683F4258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AC9D-856E-004D-BA65-72B172C5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1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9041-43D9-5849-9046-BD95683F4258}" type="datetimeFigureOut">
              <a:rPr lang="en-US" smtClean="0"/>
              <a:t>3/26/17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AC9D-856E-004D-BA65-72B172C5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6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9041-43D9-5849-9046-BD95683F4258}" type="datetimeFigureOut">
              <a:rPr lang="en-US" smtClean="0"/>
              <a:t>3/26/17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AC9D-856E-004D-BA65-72B172C5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3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9041-43D9-5849-9046-BD95683F4258}" type="datetimeFigureOut">
              <a:rPr lang="en-US" smtClean="0"/>
              <a:t>3/26/17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AC9D-856E-004D-BA65-72B172C5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7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9041-43D9-5849-9046-BD95683F4258}" type="datetimeFigureOut">
              <a:rPr lang="en-US" smtClean="0"/>
              <a:t>3/26/17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AC9D-856E-004D-BA65-72B172C5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2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9041-43D9-5849-9046-BD95683F4258}" type="datetimeFigureOut">
              <a:rPr lang="en-US" smtClean="0"/>
              <a:t>3/26/17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AC9D-856E-004D-BA65-72B172C5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8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9041-43D9-5849-9046-BD95683F4258}" type="datetimeFigureOut">
              <a:rPr lang="en-US" smtClean="0"/>
              <a:t>3/26/17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AC9D-856E-004D-BA65-72B172C5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29041-43D9-5849-9046-BD95683F4258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FAC9D-856E-004D-BA65-72B172C5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2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thingsplc.info/about" TargetMode="External"/><Relationship Id="rId4" Type="http://schemas.openxmlformats.org/officeDocument/2006/relationships/hyperlink" Target="http://www.dpi.state.nc.us/profdev/resources/proflearn/" TargetMode="External"/><Relationship Id="rId5" Type="http://schemas.openxmlformats.org/officeDocument/2006/relationships/hyperlink" Target="http://www.advanc-ed.org/source/professional-learning-communities-key-improved-teaching-and-learning" TargetMode="External"/><Relationship Id="rId6" Type="http://schemas.openxmlformats.org/officeDocument/2006/relationships/hyperlink" Target="http://warhawks.ulm.edu/" TargetMode="External"/><Relationship Id="rId7" Type="http://schemas.openxmlformats.org/officeDocument/2006/relationships/hyperlink" Target="http://www.warhawks.ulm.edu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scd.org/publications/educational-leadership/may04/vol61/num08/What-Is-a-Professional-Learning-Community&#162;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7301" y="6380472"/>
            <a:ext cx="49029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191919"/>
                </a:solidFill>
                <a:latin typeface="SegoeUI" charset="0"/>
              </a:rPr>
              <a:t>EDIT 6028, Sarah W. Goncalves, VPDR-05, Spring 2017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581633" y="172680"/>
            <a:ext cx="6695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Professional Learning Communities </a:t>
            </a:r>
            <a:endParaRPr lang="en-US" sz="2800" dirty="0"/>
          </a:p>
        </p:txBody>
      </p:sp>
      <p:sp>
        <p:nvSpPr>
          <p:cNvPr id="15" name="TextBox 14">
            <a:hlinkClick r:id="rId2" tooltip="Click here for an additional article on PLC's."/>
          </p:cNvPr>
          <p:cNvSpPr txBox="1"/>
          <p:nvPr/>
        </p:nvSpPr>
        <p:spPr>
          <a:xfrm>
            <a:off x="5207961" y="1316199"/>
            <a:ext cx="1940011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Action Orientation 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472341" y="1922774"/>
            <a:ext cx="1025275" cy="1095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5" idx="2"/>
            <a:endCxn id="6" idx="0"/>
          </p:cNvCxnSpPr>
          <p:nvPr/>
        </p:nvCxnSpPr>
        <p:spPr>
          <a:xfrm>
            <a:off x="6177967" y="1685531"/>
            <a:ext cx="6662" cy="1126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864980" y="1898020"/>
            <a:ext cx="1550533" cy="1069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028826" y="2811769"/>
            <a:ext cx="1059233" cy="440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46299" y="2758101"/>
            <a:ext cx="1609906" cy="601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hlinkClick r:id="rId3" tooltip="Click here for the reference article. "/>
          </p:cNvPr>
          <p:cNvSpPr/>
          <p:nvPr/>
        </p:nvSpPr>
        <p:spPr>
          <a:xfrm>
            <a:off x="4330947" y="2811769"/>
            <a:ext cx="3707363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effectLst>
            <a:glow rad="254000">
              <a:schemeClr val="accent1">
                <a:alpha val="40000"/>
              </a:schemeClr>
            </a:glow>
            <a:softEdge rad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HelveticaNeue" charset="0"/>
              </a:rPr>
              <a:t>PLC organize </a:t>
            </a:r>
            <a:r>
              <a:rPr lang="en-US" dirty="0">
                <a:solidFill>
                  <a:prstClr val="black"/>
                </a:solidFill>
                <a:latin typeface="HelveticaNeue" charset="0"/>
              </a:rPr>
              <a:t>teachers into working groups of practice-based professional learning.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5400000">
            <a:off x="5739784" y="3980404"/>
            <a:ext cx="8896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=</a:t>
            </a:r>
          </a:p>
        </p:txBody>
      </p:sp>
      <p:sp>
        <p:nvSpPr>
          <p:cNvPr id="16" name="TextBox 15">
            <a:hlinkClick r:id="rId4" tooltip="Click here for a webpage on PCL's. "/>
          </p:cNvPr>
          <p:cNvSpPr txBox="1"/>
          <p:nvPr/>
        </p:nvSpPr>
        <p:spPr>
          <a:xfrm>
            <a:off x="8989853" y="2650164"/>
            <a:ext cx="2570206" cy="3818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mtClean="0"/>
              <a:t>Continuous Improvement </a:t>
            </a:r>
            <a:endParaRPr lang="en-US"/>
          </a:p>
        </p:txBody>
      </p:sp>
      <p:sp>
        <p:nvSpPr>
          <p:cNvPr id="14" name="TextBox 13">
            <a:hlinkClick r:id="rId5" tooltip="Click here for an article on Ways to Improve Student Achievement. "/>
          </p:cNvPr>
          <p:cNvSpPr txBox="1"/>
          <p:nvPr/>
        </p:nvSpPr>
        <p:spPr>
          <a:xfrm>
            <a:off x="1477507" y="2625092"/>
            <a:ext cx="206298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mtClean="0"/>
              <a:t>Collective Inquiry </a:t>
            </a:r>
            <a:endParaRPr lang="en-US"/>
          </a:p>
        </p:txBody>
      </p:sp>
      <p:sp>
        <p:nvSpPr>
          <p:cNvPr id="13" name="TextBox 12">
            <a:hlinkClick r:id="rId6"/>
          </p:cNvPr>
          <p:cNvSpPr txBox="1"/>
          <p:nvPr/>
        </p:nvSpPr>
        <p:spPr>
          <a:xfrm>
            <a:off x="8989853" y="1574854"/>
            <a:ext cx="178588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Collaborative Teams </a:t>
            </a:r>
            <a:endParaRPr lang="en-US" dirty="0"/>
          </a:p>
        </p:txBody>
      </p:sp>
      <p:sp>
        <p:nvSpPr>
          <p:cNvPr id="33" name="TextBox 32">
            <a:hlinkClick r:id="rId7"/>
          </p:cNvPr>
          <p:cNvSpPr txBox="1"/>
          <p:nvPr/>
        </p:nvSpPr>
        <p:spPr>
          <a:xfrm>
            <a:off x="4767533" y="4734620"/>
            <a:ext cx="2820865" cy="64633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8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Assessment are based on </a:t>
            </a:r>
            <a:r>
              <a:rPr lang="en-US" b="1" dirty="0" smtClean="0"/>
              <a:t>results</a:t>
            </a:r>
            <a:r>
              <a:rPr lang="en-US" dirty="0" smtClean="0"/>
              <a:t> not intention. </a:t>
            </a:r>
            <a:endParaRPr lang="en-US" dirty="0"/>
          </a:p>
        </p:txBody>
      </p:sp>
      <p:sp>
        <p:nvSpPr>
          <p:cNvPr id="11" name="TextBox 10">
            <a:hlinkClick r:id="rId3" tooltip="Click here for the reference article. "/>
          </p:cNvPr>
          <p:cNvSpPr txBox="1"/>
          <p:nvPr/>
        </p:nvSpPr>
        <p:spPr>
          <a:xfrm>
            <a:off x="1730635" y="1590666"/>
            <a:ext cx="187763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Focus on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6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10111</TotalTime>
  <Words>37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HelveticaNeue</vt:lpstr>
      <vt:lpstr>SegoeUI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Williams</dc:creator>
  <cp:lastModifiedBy>Sarah Williams</cp:lastModifiedBy>
  <cp:revision>11</cp:revision>
  <dcterms:created xsi:type="dcterms:W3CDTF">2017-03-20T02:25:28Z</dcterms:created>
  <dcterms:modified xsi:type="dcterms:W3CDTF">2017-03-27T03:01:54Z</dcterms:modified>
</cp:coreProperties>
</file>